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307" r:id="rId7"/>
    <p:sldId id="308" r:id="rId8"/>
    <p:sldId id="309" r:id="rId9"/>
    <p:sldId id="311" r:id="rId10"/>
    <p:sldId id="312" r:id="rId11"/>
    <p:sldId id="318" r:id="rId12"/>
    <p:sldId id="305" r:id="rId13"/>
    <p:sldId id="313" r:id="rId14"/>
    <p:sldId id="316" r:id="rId15"/>
    <p:sldId id="317" r:id="rId16"/>
    <p:sldId id="306" r:id="rId17"/>
    <p:sldId id="319" r:id="rId18"/>
    <p:sldId id="320" r:id="rId19"/>
  </p:sldIdLst>
  <p:sldSz cx="9144000" cy="5143500" type="screen16x9"/>
  <p:notesSz cx="6858000" cy="9144000"/>
  <p:embeddedFontLst>
    <p:embeddedFont>
      <p:font typeface="Maven Pro" panose="020B0604020202020204" charset="0"/>
      <p:regular r:id="rId21"/>
      <p:bold r:id="rId22"/>
    </p:embeddedFont>
    <p:embeddedFont>
      <p:font typeface="MuseoModerno" panose="020B0604020202020204" charset="0"/>
      <p:regular r:id="rId23"/>
      <p:bold r:id="rId24"/>
    </p:embeddedFont>
    <p:embeddedFont>
      <p:font typeface="MuseoModerno ExtraBold" panose="020B0604020202020204" charset="0"/>
      <p:bold r:id="rId25"/>
    </p:embeddedFont>
  </p:embeddedFontLst>
  <p:custDataLst>
    <p:tags r:id="rId2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9A5BF-81F5-4827-A936-841F104FDAF7}">
  <a:tblStyle styleId="{7169A5BF-81F5-4827-A936-841F104FD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79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01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61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659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98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130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89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62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5ec259bc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5ec259bc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64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98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040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78f01e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78f01e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09617" flipH="1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8"/>
          </p:nvPr>
        </p:nvSpPr>
        <p:spPr>
          <a:xfrm>
            <a:off x="5858725" y="3061625"/>
            <a:ext cx="23556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79886">
            <a:off x="7228550" y="-22174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74">
            <a:off x="8171321" y="1169139"/>
            <a:ext cx="784588" cy="7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7" r:id="rId7"/>
    <p:sldLayoutId id="2147483681" r:id="rId8"/>
    <p:sldLayoutId id="214748368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1265034"/>
            <a:ext cx="7780800" cy="2105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NHẬN DIỆN CẢM XÚC KHUÔN MẶT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2752161" y="3304131"/>
            <a:ext cx="3639677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CƠ </a:t>
            </a:r>
            <a:r>
              <a:rPr lang="en" dirty="0"/>
              <a:t>SỞ VÀ ỨNG </a:t>
            </a:r>
            <a:r>
              <a:rPr lang="en"/>
              <a:t>DỤNG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GVHD: TS. TRƯƠNG NGỌC SƠN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Lớp kết nối đầy đủ (Fully connected </a:t>
            </a: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layer)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708601" y="1967726"/>
            <a:ext cx="3863399" cy="212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hường được sử dụng để làm phổ biến các tổ hợp phi tuyến từ ma trận tích chập đầu ra.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Ngõ vào của nó là các vec-tơ một chiều. Dó đó, ngõ vào của lớp kết nối đầy đủ phải được chuyển thành vec-tơ.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Hình ảnh 13" descr="Convolutional Neural Networks from the ground up | by Alejandro Escontrela  | Towards Data Science">
            <a:extLst>
              <a:ext uri="{FF2B5EF4-FFF2-40B4-BE49-F238E27FC236}">
                <a16:creationId xmlns:a16="http://schemas.microsoft.com/office/drawing/2014/main" id="{EAE863CD-A439-F041-593B-8E8ACC3FA8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1967727"/>
            <a:ext cx="2576830" cy="21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65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Kỹ thuật Dropout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708600" y="1940815"/>
            <a:ext cx="3863399" cy="2124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Dropout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là việc bỏ qua các đơn vị (tức là 1 nút mạng) trong quá trình đào tạo 1 cách ngẫu nhiên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Tránh hiện tượng quá khớp 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386642D-DE7F-F146-730A-B3DC27F4B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524" y="1940815"/>
            <a:ext cx="3701774" cy="20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1495277" y="2571750"/>
            <a:ext cx="6200773" cy="1525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THIẾT KẾ MÔ HÌNH MẠNG NƠ-RON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92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Giới thiệu tập dữ liệu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748487" y="1175237"/>
            <a:ext cx="4509313" cy="3033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ập dữ liệu FER2013 (Facial Expression Recognition 2013 Dataset) rất phổ biến với 35,887 ảnh khuôn mặt đều có kích thước là 48x48 pixels và 1 kênh màu (ảnh xám)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ộ dữ liệu bao gồm 28,709 ảnh trong tập huấn luyện và 7,178 ảnh trong tập test và mỗi hình ảnh được dán nhãn thuộc 1 trong 7 loại cảm xúc khác nhau: Angry, Disgust, Fear, Happy, Sad, Surprise và Neutral.</a:t>
            </a:r>
          </a:p>
        </p:txBody>
      </p:sp>
      <p:pic>
        <p:nvPicPr>
          <p:cNvPr id="4" name="Picture 15">
            <a:extLst>
              <a:ext uri="{FF2B5EF4-FFF2-40B4-BE49-F238E27FC236}">
                <a16:creationId xmlns:a16="http://schemas.microsoft.com/office/drawing/2014/main" id="{AFB97BED-73F0-5D13-8B6C-4A7C398A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01" y="2702058"/>
            <a:ext cx="3410244" cy="1406017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58982B35-8702-2EDD-9CC9-B900D6BB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90" y="1311427"/>
            <a:ext cx="3429955" cy="7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Tải tập dữ liệu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748487" y="1175237"/>
            <a:ext cx="3359169" cy="2853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Mỗi điểm ảnh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có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giá trị nhị phân 8 </a:t>
            </a:r>
            <a:r>
              <a:rPr lang="vi-VN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bit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>
                <a:latin typeface="Times New Roman" panose="02020603050405020304" pitchFamily="18" charset="0"/>
                <a:ea typeface="Times New Roman" panose="02020603050405020304" pitchFamily="18" charset="0"/>
              </a:rPr>
              <a:t>(0-255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C</a:t>
            </a:r>
            <a:r>
              <a:rPr lang="vi-VN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ần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phải chuẩn hóa dữ liệu ảnh về một giá trị nhỏ hơn trong khoảng [0,1]. 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Train_generator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sẽ là giá trị của tập train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alidation_generator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sẽ là giá trị của tập test 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25B6A90-B29B-184F-ACCD-81527C123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88" y="1292891"/>
            <a:ext cx="4330172" cy="23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7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Mô Hình mạng CNN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480001" y="1175237"/>
            <a:ext cx="5220712" cy="2793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vi-VN" sz="1800">
                <a:latin typeface="Times New Roman" panose="02020603050405020304" pitchFamily="18" charset="0"/>
                <a:ea typeface="Times New Roman" panose="02020603050405020304" pitchFamily="18" charset="0"/>
              </a:rPr>
              <a:t>ồm 2 </a:t>
            </a: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Conv2D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+ 1 </a:t>
            </a:r>
            <a:r>
              <a:rPr lang="en-US" sz="1800" err="1">
                <a:latin typeface="Times New Roman" panose="02020603050405020304" pitchFamily="18" charset="0"/>
                <a:ea typeface="Times New Roman" panose="02020603050405020304" pitchFamily="18" charset="0"/>
              </a:rPr>
              <a:t>MaxPooling</a:t>
            </a: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 2D </a:t>
            </a:r>
            <a:r>
              <a:rPr lang="vi-VN" sz="1800">
                <a:latin typeface="Times New Roman" panose="02020603050405020304" pitchFamily="18" charset="0"/>
                <a:ea typeface="Times New Roman" panose="02020603050405020304" pitchFamily="18" charset="0"/>
              </a:rPr>
              <a:t>+ 1 </a:t>
            </a: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Conv2D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+ 1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MaxPooling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2D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</a:t>
            </a:r>
            <a:r>
              <a:rPr lang="vi-VN" sz="1800"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Conv2D</a:t>
            </a:r>
            <a:r>
              <a:rPr lang="vi-VN" sz="180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+ 1 </a:t>
            </a:r>
            <a:r>
              <a:rPr lang="en-US" sz="1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MaxPooling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2D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+ 1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Flatten </a:t>
            </a:r>
            <a:r>
              <a:rPr lang="vi-VN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và 2 lớp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Dense.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ỹ thuật Dropout được sử dụng xen </a:t>
            </a: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kẽ giữa các lớp.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3" descr="Không có mô tả.">
            <a:extLst>
              <a:ext uri="{FF2B5EF4-FFF2-40B4-BE49-F238E27FC236}">
                <a16:creationId xmlns:a16="http://schemas.microsoft.com/office/drawing/2014/main" id="{278F3917-39DD-834F-282E-5C7C2473E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57" y="539608"/>
            <a:ext cx="3109878" cy="4341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55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1094835" y="2663978"/>
            <a:ext cx="6954329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KẾT QUẢ VÀ ĐÁNH GIÁ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51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Kết quả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45D2ADB-7258-94DF-801A-3620AAA53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7" t="778" r="1031" b="1309"/>
          <a:stretch/>
        </p:blipFill>
        <p:spPr bwMode="auto">
          <a:xfrm>
            <a:off x="5858939" y="1163831"/>
            <a:ext cx="3194149" cy="3116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0A90CD71-1B51-EB3F-56B4-BA5D2311F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2" y="1163831"/>
            <a:ext cx="5648474" cy="234610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63B762E-11E3-D70D-C83D-1E7E0E41B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2" y="3707267"/>
            <a:ext cx="5648474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704;p66">
            <a:extLst>
              <a:ext uri="{FF2B5EF4-FFF2-40B4-BE49-F238E27FC236}">
                <a16:creationId xmlns:a16="http://schemas.microsoft.com/office/drawing/2014/main" id="{4930364C-1260-9C89-8DEA-AB89937E78A3}"/>
              </a:ext>
            </a:extLst>
          </p:cNvPr>
          <p:cNvSpPr txBox="1">
            <a:spLocks/>
          </p:cNvSpPr>
          <p:nvPr/>
        </p:nvSpPr>
        <p:spPr>
          <a:xfrm>
            <a:off x="2914542" y="3495699"/>
            <a:ext cx="3441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useoModerno"/>
              <a:buNone/>
              <a:defRPr sz="60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vi-VN" sz="2000" dirty="0"/>
              <a:t>Cảm ơn thầy đã theo dõi bài báo cáo</a:t>
            </a:r>
          </a:p>
        </p:txBody>
      </p:sp>
      <p:sp>
        <p:nvSpPr>
          <p:cNvPr id="33" name="Google Shape;705;p66">
            <a:extLst>
              <a:ext uri="{FF2B5EF4-FFF2-40B4-BE49-F238E27FC236}">
                <a16:creationId xmlns:a16="http://schemas.microsoft.com/office/drawing/2014/main" id="{BC6F4848-DBED-9848-520D-7ED37EA68B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5700" y="762203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sz="8000"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grpSp>
        <p:nvGrpSpPr>
          <p:cNvPr id="34" name="Google Shape;706;p66">
            <a:extLst>
              <a:ext uri="{FF2B5EF4-FFF2-40B4-BE49-F238E27FC236}">
                <a16:creationId xmlns:a16="http://schemas.microsoft.com/office/drawing/2014/main" id="{967AB591-AA0B-5600-2983-AB8AEAEE6AE3}"/>
              </a:ext>
            </a:extLst>
          </p:cNvPr>
          <p:cNvGrpSpPr/>
          <p:nvPr/>
        </p:nvGrpSpPr>
        <p:grpSpPr>
          <a:xfrm>
            <a:off x="4915453" y="2495839"/>
            <a:ext cx="388966" cy="388966"/>
            <a:chOff x="1190625" y="238125"/>
            <a:chExt cx="5235075" cy="5235075"/>
          </a:xfrm>
        </p:grpSpPr>
        <p:sp>
          <p:nvSpPr>
            <p:cNvPr id="35" name="Google Shape;707;p66">
              <a:extLst>
                <a:ext uri="{FF2B5EF4-FFF2-40B4-BE49-F238E27FC236}">
                  <a16:creationId xmlns:a16="http://schemas.microsoft.com/office/drawing/2014/main" id="{73916AA8-E4A7-7DE2-1463-4A5CF02FB431}"/>
                </a:ext>
              </a:extLst>
            </p:cNvPr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08;p66">
              <a:extLst>
                <a:ext uri="{FF2B5EF4-FFF2-40B4-BE49-F238E27FC236}">
                  <a16:creationId xmlns:a16="http://schemas.microsoft.com/office/drawing/2014/main" id="{75B60C13-9275-1134-DAAB-9F3F63838F83}"/>
                </a:ext>
              </a:extLst>
            </p:cNvPr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709;p66">
            <a:extLst>
              <a:ext uri="{FF2B5EF4-FFF2-40B4-BE49-F238E27FC236}">
                <a16:creationId xmlns:a16="http://schemas.microsoft.com/office/drawing/2014/main" id="{29DD4C93-6469-ABFC-6130-3C49C24C7BC8}"/>
              </a:ext>
            </a:extLst>
          </p:cNvPr>
          <p:cNvGrpSpPr/>
          <p:nvPr/>
        </p:nvGrpSpPr>
        <p:grpSpPr>
          <a:xfrm>
            <a:off x="3853332" y="2496492"/>
            <a:ext cx="387681" cy="387661"/>
            <a:chOff x="266768" y="1721375"/>
            <a:chExt cx="397907" cy="397887"/>
          </a:xfrm>
        </p:grpSpPr>
        <p:sp>
          <p:nvSpPr>
            <p:cNvPr id="38" name="Google Shape;710;p66">
              <a:extLst>
                <a:ext uri="{FF2B5EF4-FFF2-40B4-BE49-F238E27FC236}">
                  <a16:creationId xmlns:a16="http://schemas.microsoft.com/office/drawing/2014/main" id="{DB9F29E4-5067-0E25-EA51-89215F30ADA7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11;p66">
              <a:extLst>
                <a:ext uri="{FF2B5EF4-FFF2-40B4-BE49-F238E27FC236}">
                  <a16:creationId xmlns:a16="http://schemas.microsoft.com/office/drawing/2014/main" id="{6BE1F7F9-A4AD-4537-33BF-A348D6476EAF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12;p66">
            <a:extLst>
              <a:ext uri="{FF2B5EF4-FFF2-40B4-BE49-F238E27FC236}">
                <a16:creationId xmlns:a16="http://schemas.microsoft.com/office/drawing/2014/main" id="{74B83F91-42B0-0C9C-2C87-36E5FA5A913D}"/>
              </a:ext>
            </a:extLst>
          </p:cNvPr>
          <p:cNvGrpSpPr/>
          <p:nvPr/>
        </p:nvGrpSpPr>
        <p:grpSpPr>
          <a:xfrm>
            <a:off x="4384413" y="2496492"/>
            <a:ext cx="387641" cy="387661"/>
            <a:chOff x="864491" y="1723250"/>
            <a:chExt cx="397866" cy="397887"/>
          </a:xfrm>
        </p:grpSpPr>
        <p:sp>
          <p:nvSpPr>
            <p:cNvPr id="41" name="Google Shape;713;p66">
              <a:extLst>
                <a:ext uri="{FF2B5EF4-FFF2-40B4-BE49-F238E27FC236}">
                  <a16:creationId xmlns:a16="http://schemas.microsoft.com/office/drawing/2014/main" id="{6CA3ABD2-3DC1-71C3-07A3-BBEB86F4B3B9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4;p66">
              <a:extLst>
                <a:ext uri="{FF2B5EF4-FFF2-40B4-BE49-F238E27FC236}">
                  <a16:creationId xmlns:a16="http://schemas.microsoft.com/office/drawing/2014/main" id="{095344E4-55E1-93B6-452F-26185166C386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5;p66">
              <a:extLst>
                <a:ext uri="{FF2B5EF4-FFF2-40B4-BE49-F238E27FC236}">
                  <a16:creationId xmlns:a16="http://schemas.microsoft.com/office/drawing/2014/main" id="{8A7C99F5-AF41-393A-2130-7E451B8B287A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065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SINH VIÊN THỰC HIỆN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714499"/>
            <a:ext cx="7726800" cy="285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None/>
            </a:pPr>
            <a:r>
              <a:rPr lang="en"/>
              <a:t>VÕ </a:t>
            </a:r>
            <a:r>
              <a:rPr lang="en" dirty="0"/>
              <a:t>MINH </a:t>
            </a:r>
            <a:r>
              <a:rPr lang="en"/>
              <a:t>HẬU     		19119174</a:t>
            </a: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None/>
            </a:pPr>
            <a:endParaRPr lang="en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100"/>
              <a:buFont typeface="Arial"/>
              <a:buNone/>
            </a:pPr>
            <a:r>
              <a:rPr lang="en"/>
              <a:t>PHAN CÔNG DANH	19119160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42" y="1651746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98" y="318247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ea typeface="MuseoModerno ExtraBold"/>
                <a:cs typeface="MuseoModerno ExtraBold"/>
              </a:rPr>
              <a:t>NỘI DUNG THỰC HIỆN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83" name="Google Shape;283;p41"/>
          <p:cNvSpPr txBox="1">
            <a:spLocks noGrp="1"/>
          </p:cNvSpPr>
          <p:nvPr>
            <p:ph type="title" idx="3"/>
          </p:nvPr>
        </p:nvSpPr>
        <p:spPr>
          <a:xfrm>
            <a:off x="2104885" y="1679250"/>
            <a:ext cx="2429476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Mạng nơ-</a:t>
            </a:r>
            <a:r>
              <a:rPr lang="en-US" b="1" dirty="0" err="1"/>
              <a:t>ron</a:t>
            </a:r>
            <a:r>
              <a:rPr lang="en-US" b="1" dirty="0"/>
              <a:t> tích chập</a:t>
            </a:r>
            <a:endParaRPr b="1" dirty="0"/>
          </a:p>
        </p:txBody>
      </p:sp>
      <p:sp>
        <p:nvSpPr>
          <p:cNvPr id="285" name="Google Shape;285;p41"/>
          <p:cNvSpPr txBox="1">
            <a:spLocks noGrp="1"/>
          </p:cNvSpPr>
          <p:nvPr>
            <p:ph type="title" idx="4"/>
          </p:nvPr>
        </p:nvSpPr>
        <p:spPr>
          <a:xfrm>
            <a:off x="5858724" y="1727946"/>
            <a:ext cx="2576675" cy="816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Thiết </a:t>
            </a:r>
            <a:r>
              <a:rPr lang="en-US" b="1"/>
              <a:t>kế và thực thi ứng dụng</a:t>
            </a:r>
            <a:endParaRPr b="1" dirty="0"/>
          </a:p>
        </p:txBody>
      </p:sp>
      <p:sp>
        <p:nvSpPr>
          <p:cNvPr id="287" name="Google Shape;287;p41"/>
          <p:cNvSpPr txBox="1">
            <a:spLocks noGrp="1"/>
          </p:cNvSpPr>
          <p:nvPr>
            <p:ph type="title" idx="6"/>
          </p:nvPr>
        </p:nvSpPr>
        <p:spPr>
          <a:xfrm>
            <a:off x="2119050" y="3233275"/>
            <a:ext cx="2355600" cy="720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Kết quả và đánh giá</a:t>
            </a:r>
            <a:endParaRPr b="1"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title" idx="13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 idx="14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" name="Google Shape;279;p41">
            <a:extLst>
              <a:ext uri="{FF2B5EF4-FFF2-40B4-BE49-F238E27FC236}">
                <a16:creationId xmlns:a16="http://schemas.microsoft.com/office/drawing/2014/main" id="{8EBAC02A-B9C0-482C-3374-B78CA0953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42" y="1648588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91;p41">
            <a:extLst>
              <a:ext uri="{FF2B5EF4-FFF2-40B4-BE49-F238E27FC236}">
                <a16:creationId xmlns:a16="http://schemas.microsoft.com/office/drawing/2014/main" id="{21C2A39C-CBFE-0B30-CED6-BF99EA0B4DBF}"/>
              </a:ext>
            </a:extLst>
          </p:cNvPr>
          <p:cNvSpPr txBox="1">
            <a:spLocks/>
          </p:cNvSpPr>
          <p:nvPr/>
        </p:nvSpPr>
        <p:spPr>
          <a:xfrm>
            <a:off x="853450" y="1650698"/>
            <a:ext cx="1189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r>
              <a:rPr lang="en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1788195" y="2483701"/>
            <a:ext cx="5614938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MẠNG NƠ-RON TÍCH CHẬP</a:t>
            </a:r>
            <a:endParaRPr b="1" dirty="0"/>
          </a:p>
        </p:txBody>
      </p:sp>
      <p:sp>
        <p:nvSpPr>
          <p:cNvPr id="306" name="Google Shape;306;p43"/>
          <p:cNvSpPr txBox="1">
            <a:spLocks noGrp="1"/>
          </p:cNvSpPr>
          <p:nvPr>
            <p:ph type="title" idx="2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Mô hình mạng nơ-</a:t>
            </a:r>
            <a:r>
              <a:rPr lang="en-US" dirty="0" err="1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ron</a:t>
            </a: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 tích chập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824610" y="1793875"/>
            <a:ext cx="2999601" cy="166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 dụng để xử lý các dữ liệu 2 chiều.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ử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 nhiều trong lĩnh vực thị giác máy tính như nhận diện đối tượng.</a:t>
            </a:r>
            <a:endParaRPr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14FEAAAE-7BF5-8DCA-8794-C98CBCB78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4684040" y="1793875"/>
            <a:ext cx="3957955" cy="1555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Lớp đầu vào (Input layer)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708600" y="1645198"/>
            <a:ext cx="3397550" cy="1669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hường là một ảnh 2 chiều, có kích thước nhỏ.</a:t>
            </a:r>
            <a:endParaRPr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6ED974E-FFA0-EA6E-C595-266814B9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45198"/>
            <a:ext cx="4058382" cy="18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9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Lớp tích chập (Convolution layer)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708600" y="1120576"/>
            <a:ext cx="4164954" cy="1792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hân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tích chập giữa ảnh đầu vào với các bộ lọc (filter) hoặc kernel.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ỗi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 lọc (hoặc kernel) sẽ có tương ứng 1 ngõ ra được gọi là biểu đồ đặt điểm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 (feature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map). </a:t>
            </a:r>
            <a:endParaRPr dirty="0"/>
          </a:p>
        </p:txBody>
      </p:sp>
      <p:pic>
        <p:nvPicPr>
          <p:cNvPr id="9" name="Hình ảnh 8" descr="Ảnh có chứa văn bản, đồng hồ&#10;&#10;Mô tả được tạo tự động">
            <a:extLst>
              <a:ext uri="{FF2B5EF4-FFF2-40B4-BE49-F238E27FC236}">
                <a16:creationId xmlns:a16="http://schemas.microsoft.com/office/drawing/2014/main" id="{EAB873EA-1C5A-2C06-DB8A-8ABAF0630D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-352"/>
          <a:stretch/>
        </p:blipFill>
        <p:spPr bwMode="auto">
          <a:xfrm>
            <a:off x="988354" y="3016157"/>
            <a:ext cx="3025791" cy="19306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Hình ảnh 9" descr="Understanding of Convolutional Neural Network (CNN) — Deep Learning | by  Prabhu | Medium">
            <a:extLst>
              <a:ext uri="{FF2B5EF4-FFF2-40B4-BE49-F238E27FC236}">
                <a16:creationId xmlns:a16="http://schemas.microsoft.com/office/drawing/2014/main" id="{D4A4D988-8C03-4492-EC72-AA27B55C5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14"/>
          <a:stretch/>
        </p:blipFill>
        <p:spPr bwMode="auto">
          <a:xfrm>
            <a:off x="5674659" y="1150495"/>
            <a:ext cx="2760741" cy="3796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891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Lớp hàm kích hoạt (Activation layer)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805637" y="1963781"/>
            <a:ext cx="3471089" cy="1832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ử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 hàm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để chuẩn hóa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</a:t>
            </a: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eature map.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àm ReLU có khả năng lọc đi các giá trị âm nên nó cho ra kết quả huấn luyện nhanh hơn các hàm khác.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Hình ảnh 10">
            <a:extLst>
              <a:ext uri="{FF2B5EF4-FFF2-40B4-BE49-F238E27FC236}">
                <a16:creationId xmlns:a16="http://schemas.microsoft.com/office/drawing/2014/main" id="{BB173F60-5B55-122E-76A7-9769330A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1967728"/>
            <a:ext cx="2552700" cy="2219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881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Lớp gộp (Pooling layer)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subTitle" idx="1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 b="1"/>
          </a:p>
        </p:txBody>
      </p:sp>
      <p:sp>
        <p:nvSpPr>
          <p:cNvPr id="314" name="Google Shape;314;p44"/>
          <p:cNvSpPr txBox="1">
            <a:spLocks noGrp="1"/>
          </p:cNvSpPr>
          <p:nvPr>
            <p:ph type="subTitle" idx="2"/>
          </p:nvPr>
        </p:nvSpPr>
        <p:spPr>
          <a:xfrm>
            <a:off x="4869437" y="1967728"/>
            <a:ext cx="3045837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POOLING</a:t>
            </a:r>
            <a:endParaRPr b="1"/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3"/>
          </p:nvPr>
        </p:nvSpPr>
        <p:spPr>
          <a:xfrm>
            <a:off x="1364138" y="2476951"/>
            <a:ext cx="2907600" cy="1210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ấy giá trị phần tử lớn nhất trong một bộ lọc mà không quan tâm đến vị trí của giá trị cao nhất đó nằm ở đâu</a:t>
            </a:r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4"/>
          </p:nvPr>
        </p:nvSpPr>
        <p:spPr>
          <a:xfrm>
            <a:off x="4924332" y="2527573"/>
            <a:ext cx="29076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ấy giá trị trung bình của các phần tử trong một bộ lọc</a:t>
            </a:r>
            <a:endParaRPr/>
          </a:p>
        </p:txBody>
      </p:sp>
      <p:sp>
        <p:nvSpPr>
          <p:cNvPr id="7" name="Google Shape;315;p44">
            <a:extLst>
              <a:ext uri="{FF2B5EF4-FFF2-40B4-BE49-F238E27FC236}">
                <a16:creationId xmlns:a16="http://schemas.microsoft.com/office/drawing/2014/main" id="{2283056C-33A0-1A1F-06A4-BB54DA5C0367}"/>
              </a:ext>
            </a:extLst>
          </p:cNvPr>
          <p:cNvSpPr txBox="1">
            <a:spLocks/>
          </p:cNvSpPr>
          <p:nvPr/>
        </p:nvSpPr>
        <p:spPr>
          <a:xfrm>
            <a:off x="708600" y="1017725"/>
            <a:ext cx="6013669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just"/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</a:rPr>
              <a:t>Lớp pooling sẽ giảm bớt số lượng tham số của các feature map nhưng vẫn giữ được các thông tin quan trọng của nó.</a:t>
            </a:r>
          </a:p>
        </p:txBody>
      </p:sp>
      <p:pic>
        <p:nvPicPr>
          <p:cNvPr id="8" name="Hình ảnh 11" descr="Max Pooling Explained | Papers With Code">
            <a:extLst>
              <a:ext uri="{FF2B5EF4-FFF2-40B4-BE49-F238E27FC236}">
                <a16:creationId xmlns:a16="http://schemas.microsoft.com/office/drawing/2014/main" id="{BD6C2795-3B8C-0B85-757C-5F7EDB571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788" y="3843826"/>
            <a:ext cx="2901950" cy="121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Hình ảnh 12" descr="CNN | Introduction to Pooling Layer - GeeksforGeeks">
            <a:extLst>
              <a:ext uri="{FF2B5EF4-FFF2-40B4-BE49-F238E27FC236}">
                <a16:creationId xmlns:a16="http://schemas.microsoft.com/office/drawing/2014/main" id="{2DD53EA5-9E18-1B80-D17C-2446B9EAF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332" y="3843826"/>
            <a:ext cx="2797810" cy="98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F490C707-6C34-41D6-8581-BE91AFE53542}"/>
  <p:tag name="ISPRING_RESOURCE_FOLDER" val="D:\cd\AI\FINAL\Final_PP\"/>
  <p:tag name="ISPRING_PRESENTATION_PATH" val="D:\cd\AI\FINAL\Final_PP.pptx"/>
  <p:tag name="ISPRING_PROJECT_VERSION" val="9.32"/>
  <p:tag name="ISPRING_PROJECT_FOLDER_UPDATED" val="1"/>
</p:tagLst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590</Words>
  <Application>Microsoft Office PowerPoint</Application>
  <PresentationFormat>On-screen Show (16:9)</PresentationFormat>
  <Paragraphs>60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Wingdings</vt:lpstr>
      <vt:lpstr>MuseoModerno</vt:lpstr>
      <vt:lpstr>Maven Pro</vt:lpstr>
      <vt:lpstr>MuseoModerno ExtraBold</vt:lpstr>
      <vt:lpstr>Times New Roman</vt:lpstr>
      <vt:lpstr>Arial</vt:lpstr>
      <vt:lpstr>Artificial Intelligence in Chemistry Services Company Profile by Slidesgo</vt:lpstr>
      <vt:lpstr>NHẬN DIỆN CẢM XÚC KHUÔN MẶT</vt:lpstr>
      <vt:lpstr>SINH VIÊN THỰC HIỆN</vt:lpstr>
      <vt:lpstr>NỘI DUNG THỰC HIỆN</vt:lpstr>
      <vt:lpstr>MẠNG NƠ-RON TÍCH CHẬP</vt:lpstr>
      <vt:lpstr>Mô hình mạng nơ-ron tích chập</vt:lpstr>
      <vt:lpstr>Lớp đầu vào (Input layer)</vt:lpstr>
      <vt:lpstr>Lớp tích chập (Convolution layer)</vt:lpstr>
      <vt:lpstr>Lớp hàm kích hoạt (Activation layer)</vt:lpstr>
      <vt:lpstr>Lớp gộp (Pooling layer)</vt:lpstr>
      <vt:lpstr>Lớp kết nối đầy đủ (Fully connected layer)</vt:lpstr>
      <vt:lpstr>Kỹ thuật Dropout</vt:lpstr>
      <vt:lpstr>THIẾT KẾ MÔ HÌNH MẠNG NƠ-RON</vt:lpstr>
      <vt:lpstr>Giới thiệu tập dữ liệu</vt:lpstr>
      <vt:lpstr>Tải tập dữ liệu</vt:lpstr>
      <vt:lpstr>Mô Hình mạng CNN</vt:lpstr>
      <vt:lpstr>KẾT QUẢ VÀ ĐÁNH GIÁ</vt:lpstr>
      <vt:lpstr>Kết quả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DIỆN CẢM XÚC KHUÔN MẶT</dc:title>
  <cp:lastModifiedBy>Danh Phan</cp:lastModifiedBy>
  <cp:revision>10</cp:revision>
  <dcterms:modified xsi:type="dcterms:W3CDTF">2022-10-01T09:52:39Z</dcterms:modified>
</cp:coreProperties>
</file>